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nonymous Pro" charset="1" panose="02060609030202000504"/>
      <p:regular r:id="rId10"/>
    </p:embeddedFont>
    <p:embeddedFont>
      <p:font typeface="Anonymous Pro Bold" charset="1" panose="02060809030202000504"/>
      <p:regular r:id="rId11"/>
    </p:embeddedFont>
    <p:embeddedFont>
      <p:font typeface="Anonymous Pro Italics" charset="1" panose="02060609030202000504"/>
      <p:regular r:id="rId12"/>
    </p:embeddedFont>
    <p:embeddedFont>
      <p:font typeface="Anonymous Pro Bold Italics" charset="1" panose="02060809030202000504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Mr Dafoe" charset="1" panose="02000000000000000000"/>
      <p:regular r:id="rId18"/>
    </p:embeddedFont>
    <p:embeddedFont>
      <p:font typeface="PT Serif" charset="1" panose="020A0603040505020204"/>
      <p:regular r:id="rId19"/>
    </p:embeddedFont>
    <p:embeddedFont>
      <p:font typeface="PT Serif Bold" charset="1" panose="020A0703040505020204"/>
      <p:regular r:id="rId20"/>
    </p:embeddedFont>
    <p:embeddedFont>
      <p:font typeface="PT Serif Italics" charset="1" panose="020A0603040505090204"/>
      <p:regular r:id="rId21"/>
    </p:embeddedFont>
    <p:embeddedFont>
      <p:font typeface="PT Serif Bold Italics" charset="1" panose="020A0703040505090204"/>
      <p:regular r:id="rId22"/>
    </p:embeddedFont>
    <p:embeddedFont>
      <p:font typeface="Rosario" charset="1" panose="02000503040000020003"/>
      <p:regular r:id="rId23"/>
    </p:embeddedFont>
    <p:embeddedFont>
      <p:font typeface="Rosario Bold" charset="1" panose="02000503060000020004"/>
      <p:regular r:id="rId24"/>
    </p:embeddedFont>
    <p:embeddedFont>
      <p:font typeface="Rosario Italics" charset="1" panose="02000506050000020003"/>
      <p:regular r:id="rId25"/>
    </p:embeddedFont>
    <p:embeddedFont>
      <p:font typeface="Rosario Bold Italics" charset="1" panose="02000503040000020003"/>
      <p:regular r:id="rId26"/>
    </p:embeddedFont>
    <p:embeddedFont>
      <p:font typeface="Lemon Tuesday" charset="1" panose="02000506040000020004"/>
      <p:regular r:id="rId27"/>
    </p:embeddedFont>
    <p:embeddedFont>
      <p:font typeface="Clear Sans Regular" charset="1" panose="020B0503030202020304"/>
      <p:regular r:id="rId28"/>
    </p:embeddedFont>
    <p:embeddedFont>
      <p:font typeface="Clear Sans Regular Bold" charset="1" panose="020B0603030202020304"/>
      <p:regular r:id="rId29"/>
    </p:embeddedFont>
    <p:embeddedFont>
      <p:font typeface="Clear Sans Regular Italics" charset="1" panose="020B0503030202090304"/>
      <p:regular r:id="rId30"/>
    </p:embeddedFont>
    <p:embeddedFont>
      <p:font typeface="Clear Sans Regular Bold Italics" charset="1" panose="020B0603030202090304"/>
      <p:regular r:id="rId31"/>
    </p:embeddedFont>
    <p:embeddedFont>
      <p:font typeface="Open Sans Extra Bold" charset="1" panose="020B0906030804020204"/>
      <p:regular r:id="rId32"/>
    </p:embeddedFont>
    <p:embeddedFont>
      <p:font typeface="Open Sans Extra Bold Italics" charset="1" panose="020B0906030804020204"/>
      <p:regular r:id="rId33"/>
    </p:embeddedFont>
    <p:embeddedFont>
      <p:font typeface="Arapey" charset="1" panose="02000000000000000000"/>
      <p:regular r:id="rId34"/>
    </p:embeddedFont>
    <p:embeddedFont>
      <p:font typeface="Arapey Bold" charset="1" panose="02000000000000000000"/>
      <p:regular r:id="rId35"/>
    </p:embeddedFont>
    <p:embeddedFont>
      <p:font typeface="Arapey Italics" charset="1" panose="02000000000000000000"/>
      <p:regular r:id="rId36"/>
    </p:embeddedFont>
    <p:embeddedFont>
      <p:font typeface="Arapey Bold Italics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14" Target="../media/image36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0284" r="0" b="1471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08409"/>
            <a:ext cx="16230600" cy="40846"/>
          </a:xfrm>
          <a:prstGeom prst="rect">
            <a:avLst/>
          </a:prstGeom>
          <a:solidFill>
            <a:srgbClr val="C9EDC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713078"/>
            <a:ext cx="14425472" cy="3226000"/>
            <a:chOff x="0" y="0"/>
            <a:chExt cx="19233963" cy="4301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17847"/>
              <a:ext cx="19233963" cy="1583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14"/>
                </a:lnSpc>
              </a:pPr>
              <a:r>
                <a:rPr lang="en-US" sz="7570" spc="-75">
                  <a:solidFill>
                    <a:srgbClr val="F6F6F6"/>
                  </a:solidFill>
                  <a:latin typeface="Lemon Tuesday Bold"/>
                </a:rPr>
                <a:t>Feconduty, Early pregnancy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4881"/>
              <a:ext cx="19233963" cy="2494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040"/>
                </a:lnSpc>
              </a:pPr>
              <a:r>
                <a:rPr lang="en-US" sz="13122" spc="-131">
                  <a:solidFill>
                    <a:srgbClr val="FFFFFF"/>
                  </a:solidFill>
                  <a:latin typeface="Clear Sans Regular Bold"/>
                </a:rPr>
                <a:t>REPRODUCTION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33873" y="7890905"/>
            <a:ext cx="11965990" cy="2734790"/>
            <a:chOff x="0" y="0"/>
            <a:chExt cx="15954653" cy="36463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6073" y="1826696"/>
              <a:ext cx="15572162" cy="751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spc="305">
                  <a:solidFill>
                    <a:srgbClr val="FFFFFF"/>
                  </a:solidFill>
                  <a:latin typeface="Rosario"/>
                </a:rPr>
                <a:t>STATISTICIAN-DATA SCIENTIST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5572162" cy="1544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>
                  <a:solidFill>
                    <a:srgbClr val="FFFFFF"/>
                  </a:solidFill>
                  <a:latin typeface="PT Serif Italics"/>
                </a:rPr>
                <a:t>Wedsanley Jean Philippe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82491" y="3174582"/>
              <a:ext cx="1557216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9" t="6977" r="899" b="5088"/>
          <a:stretch>
            <a:fillRect/>
          </a:stretch>
        </p:blipFill>
        <p:spPr>
          <a:xfrm flipH="false" flipV="false" rot="0">
            <a:off x="406394" y="1906958"/>
            <a:ext cx="9925607" cy="83800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6394" y="411533"/>
            <a:ext cx="16852906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Open Sans Extra Bold"/>
              </a:rPr>
              <a:t>Women giving birth before 20 years old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32000" y="3746963"/>
            <a:ext cx="7212491" cy="3411695"/>
            <a:chOff x="0" y="0"/>
            <a:chExt cx="9616655" cy="45489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961515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00" y="475859"/>
              <a:ext cx="9615155" cy="3971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6000">
                  <a:solidFill>
                    <a:srgbClr val="000000"/>
                  </a:solidFill>
                  <a:latin typeface="Arapey"/>
                </a:rPr>
                <a:t>44% of the women get pregnant before 20 years.</a:t>
              </a:r>
            </a:p>
            <a:p>
              <a:pPr>
                <a:lnSpc>
                  <a:spcPts val="576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00" y="4014257"/>
              <a:ext cx="96151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54" r="0" b="1854"/>
          <a:stretch>
            <a:fillRect/>
          </a:stretch>
        </p:blipFill>
        <p:spPr>
          <a:xfrm flipH="false" flipV="false" rot="0">
            <a:off x="0" y="2181954"/>
            <a:ext cx="13754722" cy="85303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0591" y="257175"/>
            <a:ext cx="15556786" cy="15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Open Sans Extra Bold"/>
              </a:rPr>
              <a:t>Number of early pregnancies by place of residence and educational level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25369" y="2181954"/>
            <a:ext cx="3856154" cy="5293176"/>
            <a:chOff x="0" y="0"/>
            <a:chExt cx="5141538" cy="7057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140736" cy="29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1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02" y="371074"/>
              <a:ext cx="5140736" cy="6686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22"/>
                </a:lnSpc>
              </a:pPr>
              <a:r>
                <a:rPr lang="en-US" sz="5856">
                  <a:solidFill>
                    <a:srgbClr val="000000"/>
                  </a:solidFill>
                  <a:latin typeface="Arapey"/>
                </a:rPr>
                <a:t>The majority of early pregnancies are rural and under secondaty level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2" y="2900955"/>
              <a:ext cx="5140736" cy="38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80" r="0" b="0"/>
          <a:stretch>
            <a:fillRect/>
          </a:stretch>
        </p:blipFill>
        <p:spPr>
          <a:xfrm flipH="false" flipV="false" rot="0">
            <a:off x="0" y="3481663"/>
            <a:ext cx="12844303" cy="55883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1983" y="359191"/>
            <a:ext cx="17027317" cy="17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Early pregnancies by biological knowledge and contraceptive methods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571570" y="3282997"/>
            <a:ext cx="4428694" cy="4173318"/>
            <a:chOff x="0" y="0"/>
            <a:chExt cx="5904926" cy="55644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90400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21" y="866384"/>
              <a:ext cx="5904005" cy="881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21" y="5029753"/>
              <a:ext cx="590400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84932" y="2641261"/>
            <a:ext cx="4613586" cy="9039558"/>
            <a:chOff x="0" y="0"/>
            <a:chExt cx="6151448" cy="120527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150489" cy="420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60" y="897868"/>
              <a:ext cx="6150489" cy="7180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1"/>
                </a:lnSpc>
              </a:pPr>
              <a:r>
                <a:rPr lang="en-US" sz="4896">
                  <a:solidFill>
                    <a:srgbClr val="000000"/>
                  </a:solidFill>
                  <a:latin typeface="Arapey"/>
                </a:rPr>
                <a:t>Women who get pregnant before the age of 20 are those who have no knowledge of the ovulatory cycle and do not use any contraceptive method.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60" y="11507858"/>
              <a:ext cx="6150489" cy="5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8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26204" y="3841773"/>
            <a:ext cx="3539110" cy="13802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992475" y="1344057"/>
            <a:ext cx="1667800" cy="1504715"/>
            <a:chOff x="0" y="0"/>
            <a:chExt cx="1697668" cy="153166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697668" cy="1531662"/>
            </a:xfrm>
            <a:custGeom>
              <a:avLst/>
              <a:gdLst/>
              <a:ahLst/>
              <a:cxnLst/>
              <a:rect r="r" b="b" t="t" l="l"/>
              <a:pathLst>
                <a:path h="1531662" w="1697668">
                  <a:moveTo>
                    <a:pt x="1573207" y="1531662"/>
                  </a:moveTo>
                  <a:lnTo>
                    <a:pt x="124460" y="1531662"/>
                  </a:lnTo>
                  <a:cubicBezTo>
                    <a:pt x="55880" y="1531662"/>
                    <a:pt x="0" y="1475782"/>
                    <a:pt x="0" y="14072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3208" y="0"/>
                  </a:lnTo>
                  <a:cubicBezTo>
                    <a:pt x="1641788" y="0"/>
                    <a:pt x="1697668" y="55880"/>
                    <a:pt x="1697668" y="124460"/>
                  </a:cubicBezTo>
                  <a:lnTo>
                    <a:pt x="1697668" y="1407202"/>
                  </a:lnTo>
                  <a:cubicBezTo>
                    <a:pt x="1697668" y="1475782"/>
                    <a:pt x="1641788" y="1531662"/>
                    <a:pt x="1573208" y="1531662"/>
                  </a:cubicBezTo>
                  <a:close/>
                </a:path>
              </a:pathLst>
            </a:custGeom>
            <a:solidFill>
              <a:srgbClr val="C9EDE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992475" y="4248849"/>
            <a:ext cx="1597994" cy="1597994"/>
            <a:chOff x="0" y="0"/>
            <a:chExt cx="1451784" cy="145178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C9EDE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096778" y="7025029"/>
            <a:ext cx="1597994" cy="1597994"/>
            <a:chOff x="0" y="0"/>
            <a:chExt cx="1451784" cy="145178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C9EDE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948200"/>
            <a:ext cx="5161996" cy="2081775"/>
            <a:chOff x="0" y="0"/>
            <a:chExt cx="6882661" cy="27756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882661" cy="155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594"/>
                </a:lnSpc>
                <a:spcBef>
                  <a:spcPct val="0"/>
                </a:spcBef>
              </a:pPr>
              <a:r>
                <a:rPr lang="en-US" sz="7380" spc="-73">
                  <a:solidFill>
                    <a:srgbClr val="363839"/>
                  </a:solidFill>
                  <a:latin typeface="Clear Sans Regular Bold"/>
                </a:rPr>
                <a:t>Guidelines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62627"/>
              <a:ext cx="4348130" cy="413072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92850" y="1344057"/>
            <a:ext cx="1196312" cy="119631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27798" y="4449690"/>
            <a:ext cx="1196312" cy="119631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92850" y="7504107"/>
            <a:ext cx="1205850" cy="639839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17" id="17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2661" t="0" r="2661" b="0"/>
          <a:stretch>
            <a:fillRect/>
          </a:stretch>
        </p:blipFill>
        <p:spPr>
          <a:xfrm flipH="false" flipV="false" rot="0">
            <a:off x="1135317" y="3835788"/>
            <a:ext cx="6143128" cy="5422512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7927023" y="781169"/>
            <a:ext cx="7487872" cy="3518401"/>
            <a:chOff x="0" y="0"/>
            <a:chExt cx="9983829" cy="469120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9969632" cy="1026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340"/>
                </a:lnSpc>
                <a:spcBef>
                  <a:spcPct val="0"/>
                </a:spcBef>
              </a:pPr>
              <a:r>
                <a:rPr lang="en-US" sz="4877" spc="-48">
                  <a:solidFill>
                    <a:srgbClr val="363839"/>
                  </a:solidFill>
                  <a:latin typeface="Lemon Tuesday Bold"/>
                </a:rPr>
                <a:t>Guideline 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197" y="1223850"/>
              <a:ext cx="9969632" cy="339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9"/>
                </a:lnSpc>
              </a:pPr>
              <a:r>
                <a:rPr lang="en-US" sz="3633">
                  <a:solidFill>
                    <a:srgbClr val="363839"/>
                  </a:solidFill>
                  <a:latin typeface="Clear Sans Regular"/>
                </a:rPr>
                <a:t>Education for young girls especially in rural areas where sexual education is inexistant, level of life and  are weak.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927023" y="4402065"/>
            <a:ext cx="5763104" cy="76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>
                <a:solidFill>
                  <a:srgbClr val="363839"/>
                </a:solidFill>
                <a:latin typeface="Lemon Tuesday Bold"/>
              </a:rPr>
              <a:t>guideline </a:t>
            </a:r>
            <a:r>
              <a:rPr lang="en-US" sz="4800" spc="-48" u="none">
                <a:solidFill>
                  <a:srgbClr val="363839"/>
                </a:solidFill>
                <a:latin typeface="Lemon Tuesday Bold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918816" y="7374365"/>
            <a:ext cx="5771311" cy="1539162"/>
            <a:chOff x="0" y="0"/>
            <a:chExt cx="7695082" cy="205221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7684139" cy="1010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39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guideline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943" y="1384506"/>
              <a:ext cx="7684139" cy="447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78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8445" y="1241786"/>
            <a:ext cx="2464326" cy="1313476"/>
            <a:chOff x="0" y="0"/>
            <a:chExt cx="3285768" cy="17513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47199" y="7507650"/>
            <a:ext cx="2464326" cy="1320885"/>
            <a:chOff x="0" y="0"/>
            <a:chExt cx="3285768" cy="17611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00469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8445" y="5481750"/>
            <a:ext cx="2464326" cy="1313476"/>
            <a:chOff x="0" y="0"/>
            <a:chExt cx="3285768" cy="17513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47199" y="3452145"/>
            <a:ext cx="2464326" cy="1313476"/>
            <a:chOff x="0" y="0"/>
            <a:chExt cx="3285768" cy="17513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8350" y="1120749"/>
            <a:ext cx="3361994" cy="131117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58053" y="1175111"/>
            <a:ext cx="6548088" cy="108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87"/>
              </a:lnSpc>
              <a:spcBef>
                <a:spcPct val="0"/>
              </a:spcBef>
            </a:pPr>
            <a:r>
              <a:rPr lang="en-US" sz="6759" spc="-67">
                <a:solidFill>
                  <a:srgbClr val="363839"/>
                </a:solidFill>
                <a:latin typeface="Clear Sans Regular Bold"/>
              </a:rPr>
              <a:t>Strategic Plan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58034" y="1519548"/>
            <a:ext cx="1183901" cy="7240496"/>
            <a:chOff x="0" y="0"/>
            <a:chExt cx="1451784" cy="8878812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451784" cy="8878812"/>
            </a:xfrm>
            <a:custGeom>
              <a:avLst/>
              <a:gdLst/>
              <a:ahLst/>
              <a:cxnLst/>
              <a:rect r="r" b="b" t="t" l="l"/>
              <a:pathLst>
                <a:path h="8878812" w="1451784">
                  <a:moveTo>
                    <a:pt x="1327324" y="8878812"/>
                  </a:moveTo>
                  <a:lnTo>
                    <a:pt x="124460" y="8878812"/>
                  </a:lnTo>
                  <a:cubicBezTo>
                    <a:pt x="55880" y="8878812"/>
                    <a:pt x="0" y="8822931"/>
                    <a:pt x="0" y="87543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8754352"/>
                  </a:lnTo>
                  <a:cubicBezTo>
                    <a:pt x="1451784" y="8822932"/>
                    <a:pt x="1395904" y="8878812"/>
                    <a:pt x="1327324" y="8878812"/>
                  </a:cubicBezTo>
                  <a:close/>
                </a:path>
              </a:pathLst>
            </a:custGeom>
            <a:solidFill>
              <a:srgbClr val="823711">
                <a:alpha val="4706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858034" y="1487327"/>
            <a:ext cx="1183901" cy="1183901"/>
            <a:chOff x="0" y="0"/>
            <a:chExt cx="1451784" cy="145178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858034" y="3516932"/>
            <a:ext cx="1183901" cy="1183901"/>
            <a:chOff x="0" y="0"/>
            <a:chExt cx="1451784" cy="145178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858034" y="5546537"/>
            <a:ext cx="1183901" cy="1183901"/>
            <a:chOff x="0" y="0"/>
            <a:chExt cx="1451784" cy="1451784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858034" y="7576142"/>
            <a:ext cx="1183901" cy="1183901"/>
            <a:chOff x="0" y="0"/>
            <a:chExt cx="1451784" cy="145178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030007" y="1663650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30007" y="3693255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30007" y="5722860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30007" y="7752465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4</a:t>
            </a:r>
          </a:p>
        </p:txBody>
      </p:sp>
      <p:grpSp>
        <p:nvGrpSpPr>
          <p:cNvPr name="Group 30" id="30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32" id="32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0112" y="1028700"/>
            <a:ext cx="4037477" cy="1450188"/>
            <a:chOff x="0" y="0"/>
            <a:chExt cx="5383303" cy="19335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5383303" cy="93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Strengh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38629"/>
              <a:ext cx="5383303" cy="650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81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7177088" cy="10287000"/>
          </a:xfrm>
          <a:prstGeom prst="rect">
            <a:avLst/>
          </a:prstGeom>
          <a:solidFill>
            <a:srgbClr val="F6F6F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3064067" y="1028700"/>
            <a:ext cx="4037477" cy="1486000"/>
            <a:chOff x="0" y="0"/>
            <a:chExt cx="5383303" cy="19813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Weakness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23858"/>
              <a:ext cx="5383303" cy="65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80112" y="5334000"/>
            <a:ext cx="4037477" cy="1633571"/>
            <a:chOff x="0" y="0"/>
            <a:chExt cx="5383303" cy="21780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Opportunities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23858"/>
              <a:ext cx="5383303" cy="602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64067" y="5334000"/>
            <a:ext cx="4037477" cy="1486000"/>
            <a:chOff x="0" y="0"/>
            <a:chExt cx="5383303" cy="19813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6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Threats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23858"/>
              <a:ext cx="5383303" cy="65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815922"/>
            <a:ext cx="5125452" cy="2655156"/>
            <a:chOff x="0" y="0"/>
            <a:chExt cx="6833935" cy="354020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505"/>
              <a:ext cx="6833935" cy="2667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33"/>
                </a:lnSpc>
                <a:spcBef>
                  <a:spcPct val="0"/>
                </a:spcBef>
              </a:pPr>
              <a:r>
                <a:rPr lang="en-US" sz="6179" spc="-61">
                  <a:solidFill>
                    <a:srgbClr val="363839"/>
                  </a:solidFill>
                  <a:latin typeface="Clear Sans Regular Bold"/>
                </a:rPr>
                <a:t>SWOT Analysis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51211" y="3185714"/>
              <a:ext cx="3731514" cy="354494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20" id="20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87374" y="4659590"/>
            <a:ext cx="6713252" cy="3685185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3" id="3"/>
          <p:cNvSpPr/>
          <p:nvPr/>
        </p:nvSpPr>
        <p:spPr>
          <a:xfrm rot="0">
            <a:off x="5787374" y="1942225"/>
            <a:ext cx="6713252" cy="2348750"/>
          </a:xfrm>
          <a:prstGeom prst="rect">
            <a:avLst/>
          </a:prstGeom>
          <a:solidFill>
            <a:srgbClr val="F6F6F6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449588" y="2585076"/>
            <a:ext cx="5388824" cy="101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4"/>
              </a:lnSpc>
              <a:spcBef>
                <a:spcPct val="0"/>
              </a:spcBef>
            </a:pPr>
            <a:r>
              <a:rPr lang="en-US" sz="6352" u="none">
                <a:solidFill>
                  <a:srgbClr val="363839"/>
                </a:solidFill>
                <a:latin typeface="Lemon Tuesday"/>
              </a:rPr>
              <a:t>Contactez-nous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49588" y="5634182"/>
            <a:ext cx="5388824" cy="2199968"/>
            <a:chOff x="0" y="0"/>
            <a:chExt cx="7185099" cy="2933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8"/>
                </a:lnSpc>
              </a:pPr>
              <a:r>
                <a:rPr lang="en-US" sz="3399">
                  <a:solidFill>
                    <a:srgbClr val="363839"/>
                  </a:solidFill>
                  <a:latin typeface="Clear Sans Regular"/>
                </a:rPr>
                <a:t>+509 46 36 6494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44430"/>
              <a:ext cx="7185099" cy="672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82"/>
                </a:lnSpc>
                <a:spcBef>
                  <a:spcPct val="0"/>
                </a:spcBef>
              </a:pPr>
              <a:r>
                <a:rPr lang="en-US" sz="3086">
                  <a:solidFill>
                    <a:srgbClr val="363839"/>
                  </a:solidFill>
                  <a:latin typeface="Clear Sans Regular"/>
                </a:rPr>
                <a:t>wedsanleyjp97@gmail.com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73444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496" y="0"/>
            <a:ext cx="6921054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915275" y="3234534"/>
            <a:ext cx="9344025" cy="3058823"/>
            <a:chOff x="0" y="0"/>
            <a:chExt cx="12458700" cy="40784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Economic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301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The growth rate from 1976 to 2008 is 0.76% while the demographic rate was around 2%. With a GDP per capita of $824, Haiti not only comes last in the ranking of the richest Caribbean territories.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7644" t="0" r="7644" b="0"/>
          <a:stretch>
            <a:fillRect/>
          </a:stretch>
        </p:blipFill>
        <p:spPr>
          <a:xfrm flipH="false" flipV="false" rot="0">
            <a:off x="378547" y="5143500"/>
            <a:ext cx="6689003" cy="4895654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9200" cy="2566297"/>
            <a:chOff x="0" y="0"/>
            <a:chExt cx="6705600" cy="34217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705600" cy="2177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104"/>
                </a:lnSpc>
                <a:spcBef>
                  <a:spcPct val="0"/>
                </a:spcBef>
              </a:pPr>
              <a:r>
                <a:rPr lang="en-US" sz="10400">
                  <a:solidFill>
                    <a:srgbClr val="363839"/>
                  </a:solidFill>
                  <a:latin typeface="Lemon Tuesday"/>
                </a:rPr>
                <a:t>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92817"/>
              <a:ext cx="6705600" cy="66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7188" y="345820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Demograpic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12 million today, according to the IHSI, the population could reach 16 million by 2030 and approximately 28 million by 2050.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39100" y="6634949"/>
            <a:ext cx="9344025" cy="3058823"/>
            <a:chOff x="0" y="0"/>
            <a:chExt cx="12458700" cy="40784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Environmental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61084"/>
              <a:ext cx="12458700" cy="301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Haiti has very few large cities and the structure of these cities is not adapted to a large population. This causes insalubrities and slums.Modern infrastructure is absent in our cities.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27615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350747" y="4798118"/>
            <a:ext cx="9344025" cy="4210028"/>
            <a:chOff x="0" y="0"/>
            <a:chExt cx="12458700" cy="56133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Early pregnancies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4552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Of every 1,000 girls between the ages of 15 and 19, 66 have had at least one early pregnancy in Haiti, according to a 2012 study commissioned by the Ministry of Public Health and Population (MSPP). This causes young girls to be uneducated and impoverished.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21854" r="0" b="5681"/>
          <a:stretch>
            <a:fillRect/>
          </a:stretch>
        </p:blipFill>
        <p:spPr>
          <a:xfrm flipH="false" flipV="false" rot="0">
            <a:off x="107040" y="4798118"/>
            <a:ext cx="6827615" cy="4947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2396" cy="2418592"/>
            <a:chOff x="0" y="0"/>
            <a:chExt cx="6696528" cy="32247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696528" cy="204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49"/>
                </a:lnSpc>
                <a:spcBef>
                  <a:spcPct val="0"/>
                </a:spcBef>
              </a:pPr>
              <a:r>
                <a:rPr lang="en-US" sz="9801">
                  <a:solidFill>
                    <a:srgbClr val="363839"/>
                  </a:solidFill>
                  <a:latin typeface="Lemon Tuesday"/>
                </a:rPr>
                <a:t>Problems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36526"/>
              <a:ext cx="6696528" cy="64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43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363839"/>
                  </a:solidFill>
                  <a:latin typeface="Clear Sans Regular"/>
                </a:rPr>
                <a:t>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9100" y="616467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Lack of control on fecundity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In Haiti, there is no birth control.Very often, children are born without any preparation in advance, nothing has been planned.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85850"/>
            <a:ext cx="2657303" cy="10363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58323">
            <a:off x="11700139" y="2347013"/>
            <a:ext cx="309311" cy="3093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3390" y="7404070"/>
            <a:ext cx="1009578" cy="91619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C9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695588" y="2086393"/>
            <a:ext cx="8448412" cy="6498887"/>
            <a:chOff x="0" y="0"/>
            <a:chExt cx="11264549" cy="866518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1264549" cy="1185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21"/>
                </a:lnSpc>
                <a:spcBef>
                  <a:spcPct val="0"/>
                </a:spcBef>
              </a:pPr>
              <a:r>
                <a:rPr lang="en-US" sz="5554" spc="-55">
                  <a:solidFill>
                    <a:srgbClr val="363839"/>
                  </a:solidFill>
                  <a:latin typeface="Clear Sans Regular"/>
                </a:rPr>
                <a:t>Data Source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50461"/>
              <a:ext cx="11264549" cy="6803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808"/>
                </a:lnSpc>
              </a:pPr>
              <a:r>
                <a:rPr lang="en-US" sz="4794">
                  <a:solidFill>
                    <a:srgbClr val="363839"/>
                  </a:solidFill>
                  <a:latin typeface="Arapey"/>
                </a:rPr>
                <a:t>In 2016, within the framework of EMMUS 15575 women were questioned about their sexual and reproductive lives. 55.48% of these women reported having given birth to at least one child.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4669054" y="5171202"/>
            <a:ext cx="8997516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935034" y="696256"/>
            <a:ext cx="7575036" cy="8617412"/>
            <a:chOff x="0" y="0"/>
            <a:chExt cx="10100049" cy="114898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14300"/>
              <a:ext cx="10098473" cy="108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75" y="726901"/>
              <a:ext cx="10098473" cy="884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08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75" y="10407842"/>
              <a:ext cx="10098473" cy="1082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62297" y="2086393"/>
            <a:ext cx="8397003" cy="7607379"/>
            <a:chOff x="0" y="0"/>
            <a:chExt cx="11196004" cy="1014317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11194257" cy="493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36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746" y="540615"/>
              <a:ext cx="11194257" cy="9602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1154179" indent="-577089" lvl="1">
                <a:lnSpc>
                  <a:spcPts val="5132"/>
                </a:lnSpc>
                <a:buFont typeface="Arial"/>
                <a:buChar char="•"/>
              </a:pPr>
              <a:r>
                <a:rPr lang="en-US" sz="5345">
                  <a:solidFill>
                    <a:srgbClr val="000000"/>
                  </a:solidFill>
                  <a:latin typeface="Arapey"/>
                </a:rPr>
                <a:t>13% of women reported having at least one child. </a:t>
              </a:r>
            </a:p>
            <a:p>
              <a:pPr marL="1154179" indent="-577089" lvl="1">
                <a:lnSpc>
                  <a:spcPts val="5132"/>
                </a:lnSpc>
                <a:buFont typeface="Arial"/>
                <a:buChar char="•"/>
              </a:pPr>
              <a:r>
                <a:rPr lang="en-US" sz="5345">
                  <a:solidFill>
                    <a:srgbClr val="000000"/>
                  </a:solidFill>
                  <a:latin typeface="Arapey"/>
                </a:rPr>
                <a:t>Of the young women between 15 and 19 years old, 8% are already pregnant or have been pregnant at the time of the survey.</a:t>
              </a:r>
            </a:p>
            <a:p>
              <a:pPr marL="1154179" indent="-577089" lvl="1">
                <a:lnSpc>
                  <a:spcPts val="5132"/>
                </a:lnSpc>
                <a:buFont typeface="Arial"/>
                <a:buChar char="•"/>
              </a:pPr>
              <a:r>
                <a:rPr lang="en-US" sz="5345">
                  <a:solidFill>
                    <a:srgbClr val="000000"/>
                  </a:solidFill>
                  <a:latin typeface="Arapey"/>
                </a:rPr>
                <a:t>10% are in menopause and have an average of 3.9 children.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46" y="5956955"/>
              <a:ext cx="11194257" cy="651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2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068">
            <a:off x="1493163" y="2482764"/>
            <a:ext cx="4763490" cy="4525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1646" t="0" r="1646" b="0"/>
          <a:stretch>
            <a:fillRect/>
          </a:stretch>
        </p:blipFill>
        <p:spPr>
          <a:xfrm flipH="false" flipV="false" rot="0">
            <a:off x="787200" y="2423521"/>
            <a:ext cx="11858853" cy="70147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8863" y="542954"/>
            <a:ext cx="13650805" cy="87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5"/>
              </a:lnSpc>
            </a:pPr>
            <a:r>
              <a:rPr lang="en-US" sz="5175">
                <a:solidFill>
                  <a:srgbClr val="000000"/>
                </a:solidFill>
                <a:latin typeface="Open Sans Extra Bold"/>
              </a:rPr>
              <a:t>Children born and wanted by age group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75911" y="3299265"/>
            <a:ext cx="6318861" cy="3550082"/>
            <a:chOff x="0" y="0"/>
            <a:chExt cx="8425149" cy="47334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423834" cy="420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14" y="470702"/>
              <a:ext cx="8423834" cy="32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4989">
                  <a:solidFill>
                    <a:srgbClr val="000000"/>
                  </a:solidFill>
                  <a:latin typeface="Arapey"/>
                </a:rPr>
                <a:t>In average, women reach their desired number of children in the 30-34 age group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4" y="4188929"/>
              <a:ext cx="8423834" cy="544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4" id="4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926" t="0" r="926" b="0"/>
          <a:stretch>
            <a:fillRect/>
          </a:stretch>
        </p:blipFill>
        <p:spPr>
          <a:xfrm flipH="false" flipV="false" rot="0">
            <a:off x="502907" y="1617803"/>
            <a:ext cx="16455660" cy="58263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2907" y="247650"/>
            <a:ext cx="15537392" cy="88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Extra Bold"/>
              </a:rPr>
              <a:t>Distribution of the age at first birth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444127"/>
            <a:ext cx="15340283" cy="2249645"/>
            <a:chOff x="0" y="0"/>
            <a:chExt cx="20453711" cy="29995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0450521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90" y="447284"/>
              <a:ext cx="20450521" cy="2456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  <a:r>
                <a:rPr lang="en-US" sz="4900">
                  <a:solidFill>
                    <a:srgbClr val="000000"/>
                  </a:solidFill>
                  <a:latin typeface="Arapey"/>
                </a:rPr>
                <a:t>In general, women have their first child at 20 years old.</a:t>
              </a:r>
            </a:p>
            <a:p>
              <a:pPr>
                <a:lnSpc>
                  <a:spcPts val="4704"/>
                </a:lnSpc>
              </a:pPr>
              <a:r>
                <a:rPr lang="en-US" sz="1199">
                  <a:solidFill>
                    <a:srgbClr val="000000"/>
                  </a:solidFill>
                  <a:latin typeface="Arimo"/>
                </a:rPr>
                <a:t>The less educated they are, the earlier they have their first child.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0" y="2464857"/>
              <a:ext cx="2045052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195574"/>
            <a:ext cx="12401996" cy="68617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8369" y="573952"/>
            <a:ext cx="17461813" cy="86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5"/>
              </a:lnSpc>
            </a:pPr>
            <a:r>
              <a:rPr lang="en-US" sz="5032">
                <a:solidFill>
                  <a:srgbClr val="000000"/>
                </a:solidFill>
                <a:latin typeface="Open Sans Extra Bold"/>
              </a:rPr>
              <a:t>Children born and desired by economic status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2264" y="3137734"/>
            <a:ext cx="6847917" cy="4457828"/>
            <a:chOff x="0" y="0"/>
            <a:chExt cx="9130556" cy="59437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9129132" cy="37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9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" y="420446"/>
              <a:ext cx="9129132" cy="5523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2"/>
                </a:lnSpc>
              </a:pPr>
              <a:r>
                <a:rPr lang="en-US" sz="4814">
                  <a:solidFill>
                    <a:srgbClr val="000000"/>
                  </a:solidFill>
                  <a:latin typeface="Arapey"/>
                </a:rPr>
                <a:t>The most affluent women have fewer children than they would like, while the poor have more. The middle-class women are approaching the desired number.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4" y="3817982"/>
              <a:ext cx="9129132" cy="50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9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7810" y="2258280"/>
            <a:ext cx="12268299" cy="76777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7810" y="642622"/>
            <a:ext cx="16572591" cy="71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Distribution of the total children born by place of residence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46211" y="3781624"/>
            <a:ext cx="6841789" cy="3513976"/>
            <a:chOff x="0" y="0"/>
            <a:chExt cx="9122386" cy="46853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9120963" cy="40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3" y="457552"/>
              <a:ext cx="9120963" cy="35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2"/>
                </a:lnSpc>
              </a:pPr>
              <a:r>
                <a:rPr lang="en-US" sz="5253">
                  <a:solidFill>
                    <a:srgbClr val="000000"/>
                  </a:solidFill>
                  <a:latin typeface="Arapey"/>
                </a:rPr>
                <a:t>In urban areas, women generally have around 2 children. In rural areas, they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3" y="4145840"/>
              <a:ext cx="9120963" cy="53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9086"/>
          <a:stretch>
            <a:fillRect/>
          </a:stretch>
        </p:blipFill>
        <p:spPr>
          <a:xfrm flipH="false" flipV="false" rot="0">
            <a:off x="514350" y="1907715"/>
            <a:ext cx="17259300" cy="5334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350" y="238125"/>
            <a:ext cx="16214072" cy="1002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Extra Bold"/>
              </a:rPr>
              <a:t>Children born by women in menopause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587242"/>
            <a:ext cx="15699722" cy="2235683"/>
            <a:chOff x="0" y="0"/>
            <a:chExt cx="20932963" cy="29809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20929697" cy="390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8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265" y="441987"/>
              <a:ext cx="20929697" cy="253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49"/>
                </a:lnSpc>
              </a:pPr>
              <a:r>
                <a:rPr lang="en-US" sz="5051">
                  <a:solidFill>
                    <a:srgbClr val="000000"/>
                  </a:solidFill>
                  <a:latin typeface="Arapey"/>
                </a:rPr>
                <a:t>The average number of children per woman reaching menopause is: 3.91. The more educated women are, the less children they give birth to.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65" y="2425856"/>
              <a:ext cx="20929697" cy="52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DAEq8sD6V3A</dc:identifier>
  <dcterms:modified xsi:type="dcterms:W3CDTF">2011-08-01T06:04:30Z</dcterms:modified>
  <cp:revision>1</cp:revision>
  <dc:title>Problème</dc:title>
</cp:coreProperties>
</file>